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306" r:id="rId4"/>
    <p:sldId id="257" r:id="rId5"/>
    <p:sldId id="268" r:id="rId6"/>
    <p:sldId id="270" r:id="rId7"/>
    <p:sldId id="283" r:id="rId8"/>
    <p:sldId id="290" r:id="rId9"/>
    <p:sldId id="272" r:id="rId10"/>
    <p:sldId id="273" r:id="rId11"/>
    <p:sldId id="284" r:id="rId12"/>
    <p:sldId id="285" r:id="rId13"/>
    <p:sldId id="274" r:id="rId14"/>
    <p:sldId id="286" r:id="rId15"/>
    <p:sldId id="288" r:id="rId16"/>
    <p:sldId id="287" r:id="rId17"/>
    <p:sldId id="289" r:id="rId18"/>
    <p:sldId id="291" r:id="rId19"/>
    <p:sldId id="297" r:id="rId20"/>
    <p:sldId id="295" r:id="rId21"/>
    <p:sldId id="293" r:id="rId22"/>
    <p:sldId id="296" r:id="rId23"/>
    <p:sldId id="294" r:id="rId24"/>
    <p:sldId id="279" r:id="rId25"/>
    <p:sldId id="298" r:id="rId26"/>
    <p:sldId id="299" r:id="rId27"/>
    <p:sldId id="280" r:id="rId28"/>
    <p:sldId id="300" r:id="rId29"/>
    <p:sldId id="301" r:id="rId30"/>
    <p:sldId id="302" r:id="rId31"/>
    <p:sldId id="303" r:id="rId32"/>
    <p:sldId id="281" r:id="rId33"/>
    <p:sldId id="304" r:id="rId34"/>
    <p:sldId id="282" r:id="rId35"/>
    <p:sldId id="305" r:id="rId36"/>
    <p:sldId id="266" r:id="rId37"/>
  </p:sldIdLst>
  <p:sldSz cx="12192000" cy="6858000"/>
  <p:notesSz cx="6858000" cy="9144000"/>
  <p:embeddedFontLst>
    <p:embeddedFont>
      <p:font typeface="BM DoHyeon OTF" panose="020B0600000101010101" pitchFamily="34" charset="-127"/>
      <p:regular r:id="rId38"/>
    </p:embeddedFont>
    <p:embeddedFont>
      <p:font typeface="BM HANNA 11yrs old OTF" panose="020B0600000101010101" pitchFamily="34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도현" panose="020B0600000101010101" pitchFamily="50" charset="-127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  <a:srgbClr val="27C0BA"/>
    <a:srgbClr val="209C96"/>
    <a:srgbClr val="29CDC5"/>
    <a:srgbClr val="2AC1BC"/>
    <a:srgbClr val="3FD9D2"/>
    <a:srgbClr val="2A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1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8" y="893"/>
      </p:cViewPr>
      <p:guideLst>
        <p:guide orient="horz" pos="323"/>
        <p:guide pos="3840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506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0878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5286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0811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22016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1234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74275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2220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284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0701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6920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23AAA4">
                <a:lumMod val="91000"/>
                <a:lumOff val="9000"/>
              </a:srgbClr>
            </a:gs>
            <a:gs pos="100000">
              <a:srgbClr val="209C96">
                <a:lumMod val="90000"/>
                <a:lumOff val="10000"/>
              </a:srgbClr>
            </a:gs>
            <a:gs pos="23000">
              <a:srgbClr val="27C0BA"/>
            </a:gs>
            <a:gs pos="0">
              <a:srgbClr val="29CDC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CAA8C-D84C-40CD-9779-9B501C37152D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E656B-79E9-4238-87E2-FDAFD8457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1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756" y="2955464"/>
            <a:ext cx="3666020" cy="39025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1178257" y="1121774"/>
            <a:ext cx="9489743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6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데이터베이스론</a:t>
            </a:r>
            <a:endParaRPr lang="en-US" altLang="ko-KR" sz="6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6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최종발표</a:t>
            </a:r>
            <a:endParaRPr lang="en-US" altLang="ko-KR" sz="6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endParaRPr lang="ko-KR" altLang="en-US" sz="6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8136E3-F914-4A89-B3DB-01AAE6391ED4}"/>
              </a:ext>
            </a:extLst>
          </p:cNvPr>
          <p:cNvSpPr txBox="1"/>
          <p:nvPr/>
        </p:nvSpPr>
        <p:spPr>
          <a:xfrm>
            <a:off x="1226961" y="4223654"/>
            <a:ext cx="9489743" cy="469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</a:t>
            </a:r>
            <a:endParaRPr lang="en-US" altLang="ko-KR" sz="28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15627031 </a:t>
            </a:r>
            <a:r>
              <a:rPr lang="ko-KR" altLang="en-US" sz="28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정훈현</a:t>
            </a:r>
            <a:endParaRPr lang="en-US" altLang="ko-KR" sz="28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16481117 </a:t>
            </a:r>
            <a:r>
              <a:rPr lang="ko-KR" altLang="en-US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김민수</a:t>
            </a:r>
            <a:endParaRPr lang="en-US" altLang="ko-KR" sz="28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18681010 </a:t>
            </a:r>
            <a:r>
              <a:rPr lang="ko-KR" altLang="en-US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박종민</a:t>
            </a:r>
            <a:endParaRPr lang="en-US" altLang="ko-KR" sz="28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18681018 </a:t>
            </a:r>
            <a:r>
              <a:rPr lang="ko-KR" altLang="en-US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유성준</a:t>
            </a:r>
            <a:endParaRPr lang="en-US" altLang="ko-KR" sz="28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endParaRPr lang="en-US" altLang="ko-KR" sz="6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10000"/>
              </a:lnSpc>
            </a:pPr>
            <a:endParaRPr lang="ko-KR" altLang="en-US" sz="6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2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7022" y="1141157"/>
            <a:ext cx="1061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릴레이션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 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정규형이고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기본키가 아닌 속성이 기본키에 완전 함수      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       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종속일 때 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정규형이라고 한다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FF4B4-9363-4351-950A-ABD1B34B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62" y="2068801"/>
            <a:ext cx="9396491" cy="3402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80CB1-607B-4BB8-B7FE-A6EA689A11A3}"/>
              </a:ext>
            </a:extLst>
          </p:cNvPr>
          <p:cNvSpPr txBox="1"/>
          <p:nvPr/>
        </p:nvSpPr>
        <p:spPr>
          <a:xfrm>
            <a:off x="787431" y="5749206"/>
            <a:ext cx="1061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 유성준은 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기프티콘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사용으로 결제금액이 없으므로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NULL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값 문제 발생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주문관리 테이블 생성으로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NULL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값 문제 해결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2882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DA22F-C27E-4448-97CB-F81C15566FC5}"/>
              </a:ext>
            </a:extLst>
          </p:cNvPr>
          <p:cNvSpPr txBox="1"/>
          <p:nvPr/>
        </p:nvSpPr>
        <p:spPr>
          <a:xfrm>
            <a:off x="489862" y="5091672"/>
            <a:ext cx="1061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고객이 두 가지 주문을 하는 경우가 있기 때문에 </a:t>
            </a:r>
            <a:r>
              <a:rPr lang="ko-KR" altLang="en-US" sz="2400" spc="-15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 일련번호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lang="ko-KR" altLang="en-US" sz="2400" spc="-15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주문일련번호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라는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속성을 만들어 주어 데이터 중복 문제를 해결했다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399BF-5EF4-436C-9338-2984E646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8" y="1059514"/>
            <a:ext cx="10761519" cy="37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242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7620"/>
            <a:ext cx="12191999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EB4F1-5AB2-4A9A-B272-CAD0A8592DB7}"/>
              </a:ext>
            </a:extLst>
          </p:cNvPr>
          <p:cNvSpPr txBox="1"/>
          <p:nvPr/>
        </p:nvSpPr>
        <p:spPr>
          <a:xfrm>
            <a:off x="5008593" y="2505670"/>
            <a:ext cx="51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</a:t>
            </a:r>
            <a:endParaRPr lang="en-US" altLang="ko-KR" sz="5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1630F-F965-4516-A6B3-1BD707DF1310}"/>
              </a:ext>
            </a:extLst>
          </p:cNvPr>
          <p:cNvSpPr txBox="1"/>
          <p:nvPr/>
        </p:nvSpPr>
        <p:spPr>
          <a:xfrm>
            <a:off x="787431" y="5219364"/>
            <a:ext cx="1061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식당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메뉴명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식당전화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’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종속관계 중 메뉴명을 제거해도 여전히 종속성은 성립한다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.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B3E6D7-B7F9-4810-9411-52264B8B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50" y="1141157"/>
            <a:ext cx="4075125" cy="3234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521E9E-B50C-4779-BE2D-9E267559F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141156"/>
            <a:ext cx="4805084" cy="32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48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7022" y="1141157"/>
            <a:ext cx="1061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릴레이션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 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정규형이고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기본키가 아닌 속성이 기본키에 비이행적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               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 종속할 때 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정규형이라고 한다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2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F4A74-C80F-4582-9429-4A5EC7138531}"/>
              </a:ext>
            </a:extLst>
          </p:cNvPr>
          <p:cNvSpPr txBox="1"/>
          <p:nvPr/>
        </p:nvSpPr>
        <p:spPr>
          <a:xfrm>
            <a:off x="5087640" y="3262146"/>
            <a:ext cx="51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</a:t>
            </a:r>
            <a:endParaRPr lang="en-US" altLang="ko-KR" sz="54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A085B-DFA7-4052-B147-2CC36035B859}"/>
              </a:ext>
            </a:extLst>
          </p:cNvPr>
          <p:cNvSpPr txBox="1"/>
          <p:nvPr/>
        </p:nvSpPr>
        <p:spPr>
          <a:xfrm>
            <a:off x="787431" y="5322704"/>
            <a:ext cx="1061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식당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메뉴명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메뉴명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가격 이와 같이 가격은 식당에 이행적으로 </a:t>
            </a:r>
            <a:r>
              <a:rPr lang="ko-KR" altLang="en-US" sz="24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종속되어있다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269FE-82B1-4573-B3B8-E9660EA16DFC}"/>
              </a:ext>
            </a:extLst>
          </p:cNvPr>
          <p:cNvSpPr txBox="1"/>
          <p:nvPr/>
        </p:nvSpPr>
        <p:spPr>
          <a:xfrm>
            <a:off x="642977" y="6519446"/>
            <a:ext cx="1061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 BCNF : </a:t>
            </a:r>
            <a:r>
              <a:rPr lang="ko-KR" altLang="en-US" sz="1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릴레이션 </a:t>
            </a:r>
            <a:r>
              <a:rPr lang="en-US" altLang="ko-KR" sz="1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</a:t>
            </a:r>
            <a:r>
              <a:rPr lang="ko-KR" altLang="en-US" sz="1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에서 함수 </a:t>
            </a:r>
            <a:r>
              <a:rPr lang="ko" altLang="ko-KR" sz="1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Lato"/>
                <a:sym typeface="Lato"/>
              </a:rPr>
              <a:t>종속성 X -&gt; Y가 성립할 때 모든 결정자 X가 후보키이면 BCNF 정규형이라고 한다.</a:t>
            </a:r>
            <a:endParaRPr lang="en-US" altLang="ko-KR" sz="1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4D6D8-D1D0-401D-9046-AEC965F0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8" y="2191867"/>
            <a:ext cx="4025153" cy="2859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2F2876-526B-4860-ACB9-EF9FCD8BE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191867"/>
            <a:ext cx="4840879" cy="2859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11EE6-D067-5449-9ECA-5A496D94856D}"/>
              </a:ext>
            </a:extLst>
          </p:cNvPr>
          <p:cNvSpPr txBox="1"/>
          <p:nvPr/>
        </p:nvSpPr>
        <p:spPr>
          <a:xfrm>
            <a:off x="11262257" y="2878920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592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B7547-4D9B-415B-902B-D2931460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99" y="1104900"/>
            <a:ext cx="1743075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A0ECB5-A140-3D4D-9A90-2A015F06A1DB}"/>
              </a:ext>
            </a:extLst>
          </p:cNvPr>
          <p:cNvSpPr txBox="1"/>
          <p:nvPr/>
        </p:nvSpPr>
        <p:spPr>
          <a:xfrm>
            <a:off x="2831557" y="339745"/>
            <a:ext cx="249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 </a:t>
            </a:r>
            <a:r>
              <a:rPr lang="ko-KR" altLang="en-US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테이블 </a:t>
            </a:r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3FD66D-BF32-9742-87C8-8C0F6292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12" y="1104900"/>
            <a:ext cx="4445000" cy="2095500"/>
          </a:xfrm>
          <a:prstGeom prst="rect">
            <a:avLst/>
          </a:prstGeom>
        </p:spPr>
      </p:pic>
      <p:pic>
        <p:nvPicPr>
          <p:cNvPr id="8" name="그림 7" descr="건물이(가) 표시된 사진&#10;&#10;자동 생성된 설명">
            <a:extLst>
              <a:ext uri="{FF2B5EF4-FFF2-40B4-BE49-F238E27FC236}">
                <a16:creationId xmlns:a16="http://schemas.microsoft.com/office/drawing/2014/main" id="{C61E1E8D-F268-3B47-B612-A50AA94FE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12" y="3272787"/>
            <a:ext cx="6667500" cy="313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66FAE4-E3EE-6D48-ADF8-4E12B2E8F151}"/>
              </a:ext>
            </a:extLst>
          </p:cNvPr>
          <p:cNvSpPr txBox="1"/>
          <p:nvPr/>
        </p:nvSpPr>
        <p:spPr>
          <a:xfrm>
            <a:off x="11262257" y="2878920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4771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62257" y="2878920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8C4EC-0B20-DD4A-AB85-3238F13BAD9E}"/>
              </a:ext>
            </a:extLst>
          </p:cNvPr>
          <p:cNvSpPr txBox="1"/>
          <p:nvPr/>
        </p:nvSpPr>
        <p:spPr>
          <a:xfrm>
            <a:off x="2831557" y="339745"/>
            <a:ext cx="249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 </a:t>
            </a:r>
            <a:r>
              <a:rPr lang="ko-KR" altLang="en-US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테이블 </a:t>
            </a:r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7BA399-582A-0B47-8459-F138358AA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6" y="2026685"/>
            <a:ext cx="5524500" cy="279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1785B3-5A45-604E-90A4-9B5408BE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06" y="1956835"/>
            <a:ext cx="3352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475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31557" y="339745"/>
            <a:ext cx="249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 </a:t>
            </a:r>
            <a:r>
              <a:rPr lang="ko-KR" altLang="en-US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테이블 </a:t>
            </a:r>
            <a:r>
              <a:rPr lang="en-US" altLang="ko-KR" sz="24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(3)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1BFA2-5EC4-0649-A0B7-A19763AE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99" y="2264175"/>
            <a:ext cx="5562600" cy="207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5806FA-A85B-B34B-BC6A-3876BC92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6" y="2238775"/>
            <a:ext cx="2247900" cy="209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09B361-134E-7F45-8214-3D000331A9DE}"/>
              </a:ext>
            </a:extLst>
          </p:cNvPr>
          <p:cNvSpPr txBox="1"/>
          <p:nvPr/>
        </p:nvSpPr>
        <p:spPr>
          <a:xfrm>
            <a:off x="11262257" y="2878920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7778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79612-4FB2-764E-ACBF-072D3034406D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45CFF-E299-F043-9939-01CFA9201538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  <p:pic>
        <p:nvPicPr>
          <p:cNvPr id="16" name="그림 15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AFEAF0A2-BCEB-4542-80D7-E919D86B2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36" y="1530840"/>
            <a:ext cx="8362494" cy="51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511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22E698-BABA-0744-A0A8-E95D79E8BA62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A9F46-2F90-D045-B22B-72EF08B93466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61773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4CFBF1-ECCB-AE4E-92A6-0AD804B90414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(3)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(3)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C314A-A0A2-ED4C-9E3F-B56D14D0521F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주문관리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887927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 rot="2716722" flipH="1">
            <a:off x="9932661" y="-547604"/>
            <a:ext cx="1691722" cy="2647785"/>
            <a:chOff x="524211" y="1790700"/>
            <a:chExt cx="2659456" cy="416242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71926" y="723900"/>
            <a:ext cx="518159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4400" spc="-15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000" spc="-150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95475" y="1552575"/>
            <a:ext cx="8801100" cy="4286250"/>
          </a:xfrm>
          <a:prstGeom prst="roundRect">
            <a:avLst>
              <a:gd name="adj" fmla="val 6454"/>
            </a:avLst>
          </a:prstGeom>
          <a:solidFill>
            <a:schemeClr val="bg1"/>
          </a:solidFill>
          <a:ln w="762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73623" y="1724778"/>
            <a:ext cx="35553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선정한 업무의 요구분석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개체    </a:t>
            </a:r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및 개체 간의 관계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 ER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다이어그램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 </a:t>
            </a:r>
            <a:r>
              <a:rPr lang="en-US" altLang="ko-KR" sz="2400" spc="-150" dirty="0" err="1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ERwin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이용한 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IE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표기법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정규화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데이터베이스 테이블 작성</a:t>
            </a:r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ko-KR" altLang="en-US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37" t="1722" r="5977" b="3000"/>
          <a:stretch/>
        </p:blipFill>
        <p:spPr>
          <a:xfrm>
            <a:off x="948691" y="456691"/>
            <a:ext cx="3035809" cy="59207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50720-2D79-4E80-B779-213790E4ED1F}"/>
              </a:ext>
            </a:extLst>
          </p:cNvPr>
          <p:cNvSpPr txBox="1"/>
          <p:nvPr/>
        </p:nvSpPr>
        <p:spPr>
          <a:xfrm>
            <a:off x="7751456" y="1440790"/>
            <a:ext cx="29828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테이블 데이터 입력</a:t>
            </a:r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7.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수정 및 삭제</a:t>
            </a:r>
          </a:p>
          <a:p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8.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단순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집계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부속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그룹</a:t>
            </a: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조인 </a:t>
            </a:r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9. View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생성 및 검색</a:t>
            </a:r>
          </a:p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10. </a:t>
            </a:r>
            <a:r>
              <a:rPr lang="ko-KR" altLang="en-US" sz="2400" spc="-150" dirty="0">
                <a:solidFill>
                  <a:srgbClr val="333333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갱신 및 회복</a:t>
            </a:r>
            <a:endParaRPr lang="en-US" altLang="ko-KR" sz="2400" spc="-150" dirty="0">
              <a:solidFill>
                <a:srgbClr val="333333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ko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5" name="그림 14" descr="테이블, 작은, 앉아있는, 방이(가) 표시된 사진&#10;&#10;자동 생성된 설명">
            <a:extLst>
              <a:ext uri="{FF2B5EF4-FFF2-40B4-BE49-F238E27FC236}">
                <a16:creationId xmlns:a16="http://schemas.microsoft.com/office/drawing/2014/main" id="{52A3EBE7-BF2C-4A0A-B66A-B5A017192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23" y="1193519"/>
            <a:ext cx="2590972" cy="44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13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471A8C-6AE0-FD4A-9EF5-FBF61D6C4F73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(4)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(4)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954CD-6056-2C4A-AC94-0516E7057607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식당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6671010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64452-B759-CA47-9DDC-34A31F7EAEFE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(5)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(5)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16414-4A09-DB4A-8879-6DEBB4D7E017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617789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E14D0D6-2F86-974C-9F7B-BC94D7DE51DF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(6)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(6)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3A0B-660B-E441-B1E0-4582C8B189DF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928682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EA871-1D88-464B-827D-6DA48E480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560" y="1530841"/>
            <a:ext cx="8362876" cy="5107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9A90FD-4D29-5845-A5DE-66179540CD8F}"/>
              </a:ext>
            </a:extLst>
          </p:cNvPr>
          <p:cNvSpPr/>
          <p:nvPr/>
        </p:nvSpPr>
        <p:spPr>
          <a:xfrm>
            <a:off x="642977" y="219713"/>
            <a:ext cx="10954291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테이블 작성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(7)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6. </a:t>
            </a:r>
            <a:r>
              <a:rPr lang="ko-KR" altLang="en-US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데이터 입력 </a:t>
            </a:r>
            <a:r>
              <a:rPr lang="en-US" altLang="ko-KR" sz="33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(7)</a:t>
            </a:r>
            <a:endParaRPr lang="ko-KR" altLang="en-US" sz="33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7C0CB-14F2-CE4B-A0C1-D754D409ADAB}"/>
              </a:ext>
            </a:extLst>
          </p:cNvPr>
          <p:cNvSpPr txBox="1"/>
          <p:nvPr/>
        </p:nvSpPr>
        <p:spPr>
          <a:xfrm>
            <a:off x="1914561" y="1000695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배달건양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5435111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442460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7-1.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수정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CCAB8-30AC-9547-B5F4-24F21210E199}"/>
              </a:ext>
            </a:extLst>
          </p:cNvPr>
          <p:cNvSpPr txBox="1"/>
          <p:nvPr/>
        </p:nvSpPr>
        <p:spPr>
          <a:xfrm>
            <a:off x="642977" y="1067602"/>
            <a:ext cx="1072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또래오래 측에서 중국발 우한 폐렴으로 인해 부득이하게 ＂황금올리브치킨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가격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10%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인상을 </a:t>
            </a:r>
            <a:endParaRPr lang="en-US" altLang="ko-KR" sz="20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 결정하였다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해당 사항을 데이터베이스 테이블에 적용시키시오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2F2CBD-5870-574C-9092-05C211B47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4" y="2024394"/>
            <a:ext cx="4318000" cy="45847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5E5BF0A-9D7F-B543-BEC8-9071991F0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685" y="1932099"/>
            <a:ext cx="2421117" cy="4676995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6578A310-EB92-BC42-AD15-258B122AD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7" y="1963650"/>
            <a:ext cx="2396940" cy="4706188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8997944-DF7D-D843-8096-29F179B10606}"/>
              </a:ext>
            </a:extLst>
          </p:cNvPr>
          <p:cNvSpPr/>
          <p:nvPr/>
        </p:nvSpPr>
        <p:spPr>
          <a:xfrm>
            <a:off x="3124511" y="4165352"/>
            <a:ext cx="498088" cy="2947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FD7108E6-ED81-874F-9BF8-B56ACAB91886}"/>
              </a:ext>
            </a:extLst>
          </p:cNvPr>
          <p:cNvSpPr/>
          <p:nvPr/>
        </p:nvSpPr>
        <p:spPr>
          <a:xfrm>
            <a:off x="8119073" y="4165352"/>
            <a:ext cx="498088" cy="2947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619512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5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450956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7-2.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수정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삭제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896BC-C723-EE42-B8B7-692731D5721A}"/>
              </a:ext>
            </a:extLst>
          </p:cNvPr>
          <p:cNvSpPr txBox="1"/>
          <p:nvPr/>
        </p:nvSpPr>
        <p:spPr>
          <a:xfrm>
            <a:off x="642977" y="1067602"/>
            <a:ext cx="1072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 ”4444”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유성준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 개인적인 불만으로 배달건양 회원 탈퇴를 진행하였다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 해당 사항을 데이터베이스 테이블에 적용시키시오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9294FF-9719-8149-BE7D-3CC6DCDE71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2" y="1906132"/>
            <a:ext cx="2178961" cy="482958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047D2B1-515D-5747-A24B-FAA4CE6BD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5" y="1906131"/>
            <a:ext cx="2126123" cy="473215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FFEFEAB-50F3-5B4D-8A09-3A7C54CDC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46" y="1906131"/>
            <a:ext cx="2178960" cy="482958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27C5DE8-D2A7-744C-AD21-17224A07B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72" y="1906131"/>
            <a:ext cx="2393180" cy="3884267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43E17D95-68D2-AE46-90F6-04CD96C95856}"/>
              </a:ext>
            </a:extLst>
          </p:cNvPr>
          <p:cNvSpPr/>
          <p:nvPr/>
        </p:nvSpPr>
        <p:spPr>
          <a:xfrm>
            <a:off x="2713428" y="4076928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58284C28-D86F-124A-9EE4-0890B984E8EB}"/>
              </a:ext>
            </a:extLst>
          </p:cNvPr>
          <p:cNvSpPr/>
          <p:nvPr/>
        </p:nvSpPr>
        <p:spPr>
          <a:xfrm>
            <a:off x="5432119" y="4076928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65B7E032-6C8C-BC41-8ACA-C1A7912ACFC5}"/>
              </a:ext>
            </a:extLst>
          </p:cNvPr>
          <p:cNvSpPr/>
          <p:nvPr/>
        </p:nvSpPr>
        <p:spPr>
          <a:xfrm>
            <a:off x="8486714" y="4029897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2392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5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5867312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7-2.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수정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삭제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85091-496D-4453-958F-E742E6CBE1E6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896BC-C723-EE42-B8B7-692731D5721A}"/>
              </a:ext>
            </a:extLst>
          </p:cNvPr>
          <p:cNvSpPr txBox="1"/>
          <p:nvPr/>
        </p:nvSpPr>
        <p:spPr>
          <a:xfrm>
            <a:off x="642977" y="1067602"/>
            <a:ext cx="10723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테이블에서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유성준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삭제하기 위해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ID”(PK)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FK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가지고 있는 모든 테이블에서 </a:t>
            </a:r>
            <a:endParaRPr lang="en-US" altLang="ko-KR" sz="20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 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값이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4444(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유성준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 모든 튜플의 삭제를 진행했다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9294FF-9719-8149-BE7D-3CC6DCDE71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2" y="1906132"/>
            <a:ext cx="2178961" cy="482958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047D2B1-515D-5747-A24B-FAA4CE6BD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5" y="1906131"/>
            <a:ext cx="2126123" cy="473215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FFEFEAB-50F3-5B4D-8A09-3A7C54CDC7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46" y="1906131"/>
            <a:ext cx="2178960" cy="4829589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27C5DE8-D2A7-744C-AD21-17224A07B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72" y="1906131"/>
            <a:ext cx="2393180" cy="3884267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84ABB60-615F-D54F-93F0-A68B9BF330F8}"/>
              </a:ext>
            </a:extLst>
          </p:cNvPr>
          <p:cNvSpPr/>
          <p:nvPr/>
        </p:nvSpPr>
        <p:spPr>
          <a:xfrm>
            <a:off x="2713428" y="4076928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045292F-7E17-8F42-9C59-7BF0E707B18B}"/>
              </a:ext>
            </a:extLst>
          </p:cNvPr>
          <p:cNvSpPr/>
          <p:nvPr/>
        </p:nvSpPr>
        <p:spPr>
          <a:xfrm>
            <a:off x="5432119" y="4076928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469C3E04-6380-F147-A83F-F4C5C19469B7}"/>
              </a:ext>
            </a:extLst>
          </p:cNvPr>
          <p:cNvSpPr/>
          <p:nvPr/>
        </p:nvSpPr>
        <p:spPr>
          <a:xfrm>
            <a:off x="8486714" y="4029897"/>
            <a:ext cx="452691" cy="24231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748224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771397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단순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집계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부속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그룹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조인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단순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29E-F4CB-430C-AAC1-0D9455AEA034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52B459-117B-1F44-A078-943381C43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18" y="1775488"/>
            <a:ext cx="3308350" cy="494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899AE-0E56-EB4D-A653-1CF1319926D8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메뉴의 이름과 가격을 보이시오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08899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7798930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단순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집계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부속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그룹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조인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집계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29E-F4CB-430C-AAC1-0D9455AEA034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F2284-7827-414A-A956-99D80298DD04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고객들의 결제 금액의 합을 구하시오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7A925B-E3A9-7046-B12B-2E4AA116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99" y="2510489"/>
            <a:ext cx="4140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659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780854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단순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집계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부속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그룹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조인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(3)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부속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29E-F4CB-430C-AAC1-0D9455AEA034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D455-6658-8A45-B778-C0CB3A04294F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가장 비싼 메뉴의 이름과 가격을 구하시오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EFB3E48-2801-354D-BE2E-D02D70145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99" y="1822450"/>
            <a:ext cx="4216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34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1754"/>
            <a:ext cx="12191999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56388" flipH="1" flipV="1">
            <a:off x="9975150" y="3266883"/>
            <a:ext cx="1333667" cy="26098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1DED3-15FF-4870-94F8-01B15EF7468B}"/>
              </a:ext>
            </a:extLst>
          </p:cNvPr>
          <p:cNvSpPr/>
          <p:nvPr/>
        </p:nvSpPr>
        <p:spPr>
          <a:xfrm>
            <a:off x="642977" y="231754"/>
            <a:ext cx="96135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선정한 업무의 요구분석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개체 및 개체 간의 관계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75ADA-3E33-4D46-ABEA-D663FA00F163}"/>
              </a:ext>
            </a:extLst>
          </p:cNvPr>
          <p:cNvSpPr/>
          <p:nvPr/>
        </p:nvSpPr>
        <p:spPr>
          <a:xfrm>
            <a:off x="3820805" y="1014790"/>
            <a:ext cx="4052713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어플 사용을 통한 요구분석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23E07-8EAD-461A-89D3-EF348C98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0" y="1873163"/>
            <a:ext cx="3336131" cy="4634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E7CE6E-9559-40B0-A67C-45765DEE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097" y="1873163"/>
            <a:ext cx="3336131" cy="4634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F38E32-E5B5-466E-93C1-4BC0FC3D3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457" y="1873163"/>
            <a:ext cx="3336131" cy="46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569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784221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단순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집계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부속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그룹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조인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(4)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그룹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29E-F4CB-430C-AAC1-0D9455AEA034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CC807-B010-574A-B07E-29823245DBBA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고객과 고객의 주문에 관한 데이터를 표시하시오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17FA0E3-4163-CC42-9683-AD8AE152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09" y="1613870"/>
            <a:ext cx="4538981" cy="46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20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7821372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단순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집계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부속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그룹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조인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(5)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조인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29E-F4CB-430C-AAC1-0D9455AEA034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61A7A-E11C-B34A-9B2E-17B0541D86C0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고객별로 배정된 배달 기사의 정보를 표시하시오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B90FCAA-475F-5B40-8C69-25B08CF91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97" y="1811220"/>
            <a:ext cx="4668405" cy="42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2080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378661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9. View </a:t>
            </a:r>
            <a:r>
              <a:rPr lang="ko-KR" altLang="en-US" sz="3600" spc="-150" dirty="0">
                <a:solidFill>
                  <a:srgbClr val="333333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생성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9B620-892C-4DD7-8437-830FC524484B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C443-D860-BA49-B6C4-4EDE3505FF95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음식을 주문한 고객들의 정보를 담고 있는 뷰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“vw_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고객주문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생성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C63D5-EAF7-7745-A457-A3677B4A9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245156"/>
            <a:ext cx="4267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86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378661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9. View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생성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600" spc="-15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9B620-892C-4DD7-8437-830FC524484B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C443-D860-BA49-B6C4-4EDE3505FF95}"/>
              </a:ext>
            </a:extLst>
          </p:cNvPr>
          <p:cNvSpPr txBox="1"/>
          <p:nvPr/>
        </p:nvSpPr>
        <p:spPr>
          <a:xfrm>
            <a:off x="642977" y="1067602"/>
            <a:ext cx="10723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“vw_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고객주문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”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에서  주문 음식의 갯수가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  이상인 고객을 검색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B6F8EED-5798-CA46-B2A2-484D2063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49" y="1851456"/>
            <a:ext cx="5829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6400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520527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갱신 및 회복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  <a:endParaRPr lang="ko-KR" altLang="en-US" sz="3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EC3B5-1197-4F14-9C9F-CF69BA2A8FCE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CEFD628-5D98-4F42-910E-198B5BBBB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7" y="1089372"/>
            <a:ext cx="3042355" cy="56007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55CFCF8-B401-BA4A-8665-A20516DDC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08" y="1037586"/>
            <a:ext cx="3435481" cy="56007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BFBF036-EC3C-8C47-A0F0-32C0442F4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55" y="1030938"/>
            <a:ext cx="3038402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272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529023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갱신 및 회복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  <a:endParaRPr lang="ko-KR" altLang="en-US" sz="36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EC3B5-1197-4F14-9C9F-CF69BA2A8FCE}"/>
              </a:ext>
            </a:extLst>
          </p:cNvPr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19E62F4-8509-2C49-A193-DA4DA80FA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92" y="1031300"/>
            <a:ext cx="3239844" cy="571684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8117753-7D02-0649-8510-A736AAA51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88" y="972867"/>
            <a:ext cx="3116659" cy="571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1646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756" y="2955464"/>
            <a:ext cx="3666020" cy="39025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3738365" y="1745902"/>
            <a:ext cx="5678782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6600" spc="-150" dirty="0">
                <a:solidFill>
                  <a:srgbClr val="333333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lang="en-US" altLang="ko-KR" sz="6600" spc="-150" dirty="0">
                <a:solidFill>
                  <a:srgbClr val="333333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600" spc="-150" dirty="0">
              <a:solidFill>
                <a:srgbClr val="333333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7715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" y="-17141"/>
            <a:ext cx="12191999" cy="6858000"/>
          </a:xfrm>
          <a:prstGeom prst="rect">
            <a:avLst/>
          </a:prstGeom>
        </p:spPr>
      </p:pic>
      <p:sp>
        <p:nvSpPr>
          <p:cNvPr id="5" name="왼쪽 대괄호 4"/>
          <p:cNvSpPr/>
          <p:nvPr/>
        </p:nvSpPr>
        <p:spPr>
          <a:xfrm>
            <a:off x="760400" y="1073541"/>
            <a:ext cx="3828081" cy="499937"/>
          </a:xfrm>
          <a:prstGeom prst="leftBracket">
            <a:avLst>
              <a:gd name="adj" fmla="val 22617"/>
            </a:avLst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0927" y="1135287"/>
            <a:ext cx="3631869" cy="376444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>
                <a:gd name="adj" fmla="val 18891"/>
              </a:avLst>
            </a:prstTxWarp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개체를 가지는 테이블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7290432" y="3831289"/>
            <a:ext cx="4527633" cy="2977501"/>
            <a:chOff x="6878056" y="3112233"/>
            <a:chExt cx="4527633" cy="2977501"/>
          </a:xfrm>
        </p:grpSpPr>
        <p:grpSp>
          <p:nvGrpSpPr>
            <p:cNvPr id="3" name="그룹 2"/>
            <p:cNvGrpSpPr/>
            <p:nvPr/>
          </p:nvGrpSpPr>
          <p:grpSpPr>
            <a:xfrm rot="562933">
              <a:off x="8026734" y="3112233"/>
              <a:ext cx="3378955" cy="2977501"/>
              <a:chOff x="7790093" y="2901594"/>
              <a:chExt cx="3378955" cy="297750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993455" flipH="1" flipV="1">
                <a:off x="9197289" y="2263503"/>
                <a:ext cx="1333667" cy="260985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884229">
                <a:off x="7790093" y="4319906"/>
                <a:ext cx="1464693" cy="1559189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 rot="20087150">
              <a:off x="6878056" y="4573695"/>
              <a:ext cx="1233885" cy="114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ko-KR" altLang="en-US" dirty="0">
                  <a:solidFill>
                    <a:srgbClr val="333333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난</a:t>
              </a:r>
              <a:endParaRPr lang="en-US" altLang="ko-KR" dirty="0">
                <a:solidFill>
                  <a:srgbClr val="333333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ko-KR" altLang="en-US" sz="2600" dirty="0">
                  <a:solidFill>
                    <a:srgbClr val="333333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어디든 </a:t>
              </a:r>
              <a:r>
                <a:rPr lang="ko-KR" altLang="en-US" dirty="0">
                  <a:solidFill>
                    <a:srgbClr val="333333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간다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305926" y="-787238"/>
            <a:ext cx="1687270" cy="2921876"/>
            <a:chOff x="9305926" y="-787238"/>
            <a:chExt cx="1687270" cy="292187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926" y="-787238"/>
              <a:ext cx="1192762" cy="2334113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103762">
              <a:off x="10034149" y="1175591"/>
              <a:ext cx="929077" cy="98901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1DED3-15FF-4870-94F8-01B15EF7468B}"/>
              </a:ext>
            </a:extLst>
          </p:cNvPr>
          <p:cNvSpPr/>
          <p:nvPr/>
        </p:nvSpPr>
        <p:spPr>
          <a:xfrm>
            <a:off x="642977" y="231754"/>
            <a:ext cx="9613529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선정한 업무의 요구분석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개체 및 개체 간의 관계</a:t>
            </a: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42670D-AC87-45B2-B6DB-B8CD5828F45F}"/>
              </a:ext>
            </a:extLst>
          </p:cNvPr>
          <p:cNvSpPr/>
          <p:nvPr/>
        </p:nvSpPr>
        <p:spPr>
          <a:xfrm>
            <a:off x="760400" y="3922779"/>
            <a:ext cx="3828081" cy="499937"/>
          </a:xfrm>
          <a:prstGeom prst="leftBracket">
            <a:avLst>
              <a:gd name="adj" fmla="val 22617"/>
            </a:avLst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452E58-F632-40C8-A2ED-79B6C424244D}"/>
              </a:ext>
            </a:extLst>
          </p:cNvPr>
          <p:cNvSpPr txBox="1"/>
          <p:nvPr/>
        </p:nvSpPr>
        <p:spPr>
          <a:xfrm>
            <a:off x="880927" y="3984525"/>
            <a:ext cx="3631869" cy="376444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>
                <a:gd name="adj" fmla="val 18891"/>
              </a:avLst>
            </a:prstTxWarp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관계를 가지는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E06A92-41C9-4A0A-B4C5-89C75C23E5CE}"/>
              </a:ext>
            </a:extLst>
          </p:cNvPr>
          <p:cNvSpPr txBox="1"/>
          <p:nvPr/>
        </p:nvSpPr>
        <p:spPr>
          <a:xfrm>
            <a:off x="712103" y="1785243"/>
            <a:ext cx="94897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고객은 고객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고객이름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전화번호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주소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가진다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주문은 주문번호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주문일련번호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ID,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메뉴명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갯수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총금액을 가진다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주문관리는 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ID,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결제일련번호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결제방법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결제금액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주문시간을 가진다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배달은 직원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이름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전화번호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주문번호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ID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가진다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메뉴는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메뉴명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가격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식당 제공식당은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식당명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전화번호를 가진다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20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CE0DA3-2B3D-4BB8-8785-236EA42702E8}"/>
              </a:ext>
            </a:extLst>
          </p:cNvPr>
          <p:cNvSpPr txBox="1"/>
          <p:nvPr/>
        </p:nvSpPr>
        <p:spPr>
          <a:xfrm>
            <a:off x="712103" y="4619135"/>
            <a:ext cx="94897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고객은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배달건양을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접속한다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7. </a:t>
            </a:r>
            <a:r>
              <a:rPr lang="ko-KR" altLang="en-US" sz="20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배달건양에서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메뉴를 정한다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제공식당은 여러가지 메뉴를 가지고있다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메뉴를 선택 후 주문을 한다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10. 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주문을 받으면 고객에게 배달을 한다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2000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556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1DED3-15FF-4870-94F8-01B15EF7468B}"/>
              </a:ext>
            </a:extLst>
          </p:cNvPr>
          <p:cNvSpPr/>
          <p:nvPr/>
        </p:nvSpPr>
        <p:spPr>
          <a:xfrm>
            <a:off x="642977" y="146574"/>
            <a:ext cx="340349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 ER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다이어그램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787246-22CA-4CDB-8AA8-887E0C27A0A6}"/>
              </a:ext>
            </a:extLst>
          </p:cNvPr>
          <p:cNvSpPr/>
          <p:nvPr/>
        </p:nvSpPr>
        <p:spPr>
          <a:xfrm>
            <a:off x="1148042" y="881623"/>
            <a:ext cx="9734550" cy="5686425"/>
          </a:xfrm>
          <a:prstGeom prst="rect">
            <a:avLst/>
          </a:prstGeom>
          <a:solidFill>
            <a:schemeClr val="bg1"/>
          </a:solidFill>
          <a:ln w="762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044D66-177B-48E4-AE89-AC1C0781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0027" y="956702"/>
            <a:ext cx="9013600" cy="55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753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1DED3-15FF-4870-94F8-01B15EF7468B}"/>
              </a:ext>
            </a:extLst>
          </p:cNvPr>
          <p:cNvSpPr/>
          <p:nvPr/>
        </p:nvSpPr>
        <p:spPr>
          <a:xfrm>
            <a:off x="616083" y="100811"/>
            <a:ext cx="5721438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sz="3600" spc="-15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ERwin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이용한 </a:t>
            </a: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IE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표기법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F6EBFD-5FE7-4B24-895C-435B5A3F8F27}"/>
              </a:ext>
            </a:extLst>
          </p:cNvPr>
          <p:cNvSpPr/>
          <p:nvPr/>
        </p:nvSpPr>
        <p:spPr>
          <a:xfrm>
            <a:off x="1228725" y="924968"/>
            <a:ext cx="9734550" cy="5686425"/>
          </a:xfrm>
          <a:prstGeom prst="rect">
            <a:avLst/>
          </a:prstGeom>
          <a:solidFill>
            <a:schemeClr val="bg1"/>
          </a:solidFill>
          <a:ln w="762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81DA6-7A1B-4DF0-B94D-AA0FBF55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377" y="1076625"/>
            <a:ext cx="7763245" cy="53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52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ADEEC-2666-6B42-8A7F-09F78EB6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9" y="1946621"/>
            <a:ext cx="10912415" cy="3574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53165-90B8-E544-8C5D-BE8FE82203DE}"/>
              </a:ext>
            </a:extLst>
          </p:cNvPr>
          <p:cNvSpPr txBox="1"/>
          <p:nvPr/>
        </p:nvSpPr>
        <p:spPr>
          <a:xfrm>
            <a:off x="2626212" y="370523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배달건양 주문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019923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26212" y="370523"/>
            <a:ext cx="348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기본테이블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배달건양 주문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2)</a:t>
            </a:r>
            <a:r>
              <a:rPr lang="ko-KR" altLang="en-US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219713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210ED-4E27-5445-8BFF-B495F6A5A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6" y="1739661"/>
            <a:ext cx="10658817" cy="3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45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2977" y="950765"/>
            <a:ext cx="1061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릴레이션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모든 속성 값이 원자 값을 가지면 제  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정규형이라고 한다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●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○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789C-0C90-4283-9668-4D1C53512EA6}"/>
              </a:ext>
            </a:extLst>
          </p:cNvPr>
          <p:cNvSpPr/>
          <p:nvPr/>
        </p:nvSpPr>
        <p:spPr>
          <a:xfrm>
            <a:off x="642977" y="124517"/>
            <a:ext cx="198323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sz="36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442AF-235F-443E-9552-0068635297AD}"/>
              </a:ext>
            </a:extLst>
          </p:cNvPr>
          <p:cNvSpPr txBox="1"/>
          <p:nvPr/>
        </p:nvSpPr>
        <p:spPr>
          <a:xfrm>
            <a:off x="787431" y="6099063"/>
            <a:ext cx="1061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속성이 값을 가지도록 중복된 값을 원자 값으로 바꾸었다</a:t>
            </a:r>
            <a:r>
              <a:rPr lang="en-US" altLang="ko-KR" sz="2400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AC14D7-ECF4-401D-94E8-EC61A3A1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2" y="2246050"/>
            <a:ext cx="10734295" cy="27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49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1019</Words>
  <Application>Microsoft Office PowerPoint</Application>
  <PresentationFormat>와이드스크린</PresentationFormat>
  <Paragraphs>214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BM DoHyeon OTF</vt:lpstr>
      <vt:lpstr>BM HANNA 11yrs old OTF</vt:lpstr>
      <vt:lpstr>배달의민족 도현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soo9262001@naver.com</cp:lastModifiedBy>
  <cp:revision>97</cp:revision>
  <dcterms:created xsi:type="dcterms:W3CDTF">2018-01-13T09:20:57Z</dcterms:created>
  <dcterms:modified xsi:type="dcterms:W3CDTF">2020-04-20T07:07:34Z</dcterms:modified>
</cp:coreProperties>
</file>